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Override1.xml" ContentType="application/vnd.openxmlformats-officedocument.themeOverride+xml"/>
  <Override PartName="/ppt/notesSlides/notesSlide1.xml" ContentType="application/vnd.openxmlformats-officedocument.presentationml.notesSlide+xml"/>
  <Override PartName="/ppt/theme/themeOverride2.xml" ContentType="application/vnd.openxmlformats-officedocument.themeOverride+xml"/>
  <Override PartName="/ppt/theme/themeOverride3.xml" ContentType="application/vnd.openxmlformats-officedocument.themeOverride+xml"/>
  <Override PartName="/ppt/notesSlides/notesSlide2.xml" ContentType="application/vnd.openxmlformats-officedocument.presentationml.notesSlide+xml"/>
  <Override PartName="/ppt/theme/themeOverride4.xml" ContentType="application/vnd.openxmlformats-officedocument.themeOverride+xml"/>
  <Override PartName="/ppt/notesSlides/notesSlide3.xml" ContentType="application/vnd.openxmlformats-officedocument.presentationml.notesSlide+xml"/>
  <Override PartName="/ppt/theme/themeOverride5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0" r:id="rId1"/>
  </p:sldMasterIdLst>
  <p:notesMasterIdLst>
    <p:notesMasterId r:id="rId13"/>
  </p:notesMasterIdLst>
  <p:sldIdLst>
    <p:sldId id="476" r:id="rId2"/>
    <p:sldId id="479" r:id="rId3"/>
    <p:sldId id="477" r:id="rId4"/>
    <p:sldId id="475" r:id="rId5"/>
    <p:sldId id="478" r:id="rId6"/>
    <p:sldId id="480" r:id="rId7"/>
    <p:sldId id="481" r:id="rId8"/>
    <p:sldId id="482" r:id="rId9"/>
    <p:sldId id="483" r:id="rId10"/>
    <p:sldId id="484" r:id="rId11"/>
    <p:sldId id="485" r:id="rId12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0CDD1"/>
    <a:srgbClr val="DCF1F4"/>
    <a:srgbClr val="E93E2D"/>
    <a:srgbClr val="00B304"/>
    <a:srgbClr val="A3BDDD"/>
    <a:srgbClr val="215968"/>
    <a:srgbClr val="6D97C9"/>
    <a:srgbClr val="8FAFD5"/>
    <a:srgbClr val="82A5D0"/>
    <a:srgbClr val="9AB7D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043" autoAdjust="0"/>
    <p:restoredTop sz="88889" autoAdjust="0"/>
  </p:normalViewPr>
  <p:slideViewPr>
    <p:cSldViewPr>
      <p:cViewPr varScale="1">
        <p:scale>
          <a:sx n="93" d="100"/>
          <a:sy n="93" d="100"/>
        </p:scale>
        <p:origin x="-486" y="-102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834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2676808-348A-47D3-828E-DED7220E1162}" type="datetimeFigureOut">
              <a:rPr lang="ru-RU" smtClean="0"/>
              <a:pPr/>
              <a:t>04.12.2014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EEA0147-705E-4FA6-A998-E8FDB292E5F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767768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>
          <a:xfrm>
            <a:off x="679768" y="4729561"/>
            <a:ext cx="5438140" cy="3909239"/>
          </a:xfrm>
        </p:spPr>
        <p:txBody>
          <a:bodyPr/>
          <a:lstStyle/>
          <a:p>
            <a:pPr indent="542478" algn="just"/>
            <a:r>
              <a:rPr lang="ru-RU" dirty="0" smtClean="0"/>
              <a:t>Для общеобразовательных школ был внедрен модуль </a:t>
            </a:r>
            <a:r>
              <a:rPr lang="ru-RU" dirty="0" err="1" smtClean="0"/>
              <a:t>внутришкоьного</a:t>
            </a:r>
            <a:r>
              <a:rPr lang="ru-RU" dirty="0" smtClean="0"/>
              <a:t> документооборота (движение учащихся) и проведено мониторинговое исследование всех учащихся 5-11 классов. </a:t>
            </a:r>
          </a:p>
          <a:p>
            <a:pPr indent="542478" algn="just"/>
            <a:r>
              <a:rPr lang="ru-RU" dirty="0" err="1"/>
              <a:t>Внутришкольный</a:t>
            </a:r>
            <a:r>
              <a:rPr lang="ru-RU" dirty="0"/>
              <a:t> документооборот позволяет автоматизировать процесс создания и утверждения приказов о движении учащихся и навести порядок в работе пользователей с учетными данными учащихся.</a:t>
            </a:r>
          </a:p>
          <a:p>
            <a:pPr indent="542478" algn="just"/>
            <a:r>
              <a:rPr lang="ru-RU" dirty="0" smtClean="0"/>
              <a:t>Созданная система тестирования в дальнейшем будет использоваться для проведения срезов знаний и мониторинговых исследований.</a:t>
            </a:r>
          </a:p>
          <a:p>
            <a:pPr indent="542478" algn="just"/>
            <a:endParaRPr lang="ru-RU" dirty="0"/>
          </a:p>
          <a:p>
            <a:pPr indent="542478" algn="just"/>
            <a:r>
              <a:rPr lang="ru-RU" dirty="0" smtClean="0"/>
              <a:t>В 2014 году планируется в части развития документооборота создать и внедрить модуль кадрового учета сотрудников, а в части развития системы отчётности автоматизировать формирование отчетной формы ОШ-1 для того, чтобы облегчить работу школ по сбору данной формы отёчности и передачи ее в вышестоящие органы.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0548403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>
          <a:xfrm>
            <a:off x="679768" y="4777958"/>
            <a:ext cx="5438140" cy="4362618"/>
          </a:xfrm>
        </p:spPr>
        <p:txBody>
          <a:bodyPr/>
          <a:lstStyle/>
          <a:p>
            <a:pPr algn="just"/>
            <a:r>
              <a:rPr lang="ru-RU" dirty="0" smtClean="0"/>
              <a:t>В рамках развития инфраструктуры была проделана следующая совместная работа:</a:t>
            </a:r>
          </a:p>
          <a:p>
            <a:pPr marL="173850" indent="-173850" algn="just">
              <a:buFont typeface="Arial" panose="020B0604020202020204" pitchFamily="34" charset="0"/>
              <a:buChar char="•"/>
            </a:pPr>
            <a:r>
              <a:rPr lang="ru-RU" dirty="0" smtClean="0"/>
              <a:t>В течение 2013 года к ГИСТ РТ по ВОЛС было </a:t>
            </a:r>
            <a:r>
              <a:rPr lang="ru-RU" dirty="0" err="1" smtClean="0"/>
              <a:t>переподлючено</a:t>
            </a:r>
            <a:r>
              <a:rPr lang="ru-RU" dirty="0" smtClean="0"/>
              <a:t> </a:t>
            </a:r>
            <a:r>
              <a:rPr lang="ru-RU" b="1" dirty="0" smtClean="0"/>
              <a:t>174 </a:t>
            </a:r>
            <a:r>
              <a:rPr lang="ru-RU" dirty="0" smtClean="0"/>
              <a:t>школы, с численностью учащихся </a:t>
            </a:r>
            <a:r>
              <a:rPr lang="ru-RU" b="1" dirty="0" smtClean="0"/>
              <a:t>150</a:t>
            </a:r>
            <a:r>
              <a:rPr lang="ru-RU" dirty="0" smtClean="0"/>
              <a:t> и более человек. Общее количество школ </a:t>
            </a:r>
            <a:r>
              <a:rPr lang="ru-RU" dirty="0" err="1" smtClean="0"/>
              <a:t>переподключенных</a:t>
            </a:r>
            <a:r>
              <a:rPr lang="ru-RU" dirty="0" smtClean="0"/>
              <a:t> к ГИСТ РТ по ВОЛС </a:t>
            </a:r>
            <a:r>
              <a:rPr lang="ru-RU" dirty="0"/>
              <a:t>н</a:t>
            </a:r>
            <a:r>
              <a:rPr lang="ru-RU" dirty="0" smtClean="0"/>
              <a:t>а текущий момент составило </a:t>
            </a:r>
            <a:r>
              <a:rPr lang="ru-RU" b="1" dirty="0" smtClean="0"/>
              <a:t>599</a:t>
            </a:r>
            <a:r>
              <a:rPr lang="ru-RU" dirty="0" smtClean="0"/>
              <a:t> школ (в них в совокупности обучается </a:t>
            </a:r>
            <a:r>
              <a:rPr lang="ru-RU" b="1" dirty="0" smtClean="0"/>
              <a:t>84%</a:t>
            </a:r>
            <a:r>
              <a:rPr lang="ru-RU" dirty="0" smtClean="0"/>
              <a:t> всех учащихся республики)</a:t>
            </a:r>
          </a:p>
          <a:p>
            <a:pPr marL="173850" indent="-173850" algn="just">
              <a:buFont typeface="Arial" panose="020B0604020202020204" pitchFamily="34" charset="0"/>
              <a:buChar char="•"/>
            </a:pPr>
            <a:r>
              <a:rPr lang="ru-RU" dirty="0" smtClean="0"/>
              <a:t>В рамках расширения пилотного проекта в Зеленодольском районе учета посещаемости УДО персональной техникой (планшеты) были оснащены преподаватели еще </a:t>
            </a:r>
            <a:r>
              <a:rPr lang="ru-RU" b="1" dirty="0" smtClean="0"/>
              <a:t>5 районов</a:t>
            </a:r>
            <a:r>
              <a:rPr lang="ru-RU" dirty="0" smtClean="0"/>
              <a:t>. Также в зданиях УДО данных пяти районов были установлены точки доступа </a:t>
            </a:r>
            <a:r>
              <a:rPr lang="en-US" dirty="0" err="1" smtClean="0"/>
              <a:t>wi-fi</a:t>
            </a:r>
            <a:r>
              <a:rPr lang="ru-RU" dirty="0" smtClean="0"/>
              <a:t>.</a:t>
            </a:r>
          </a:p>
          <a:p>
            <a:pPr algn="just"/>
            <a:r>
              <a:rPr lang="ru-RU" dirty="0" smtClean="0"/>
              <a:t>По итогам реализации долгосрочной целевой программы «Электронный Татарстан» (2011-2013) процент исполнения плановых индикаторов по мероприятию «Развитие ИКТ в образовании» составил </a:t>
            </a:r>
            <a:r>
              <a:rPr lang="ru-RU" b="1" dirty="0" smtClean="0"/>
              <a:t>100%.</a:t>
            </a:r>
          </a:p>
          <a:p>
            <a:pPr algn="just"/>
            <a:r>
              <a:rPr lang="ru-RU" dirty="0" smtClean="0"/>
              <a:t>НА 2014 год запланированы работы</a:t>
            </a:r>
          </a:p>
          <a:p>
            <a:pPr marL="173850" indent="-173850" algn="just">
              <a:buFont typeface="Arial" panose="020B0604020202020204" pitchFamily="34" charset="0"/>
              <a:buChar char="•"/>
            </a:pPr>
            <a:r>
              <a:rPr lang="ru-RU" dirty="0" smtClean="0"/>
              <a:t> по оснащению техникой учреждений среднего профессионального образования (СПО)</a:t>
            </a:r>
          </a:p>
          <a:p>
            <a:pPr marL="173850" indent="-173850" algn="just">
              <a:buFont typeface="Arial" panose="020B0604020202020204" pitchFamily="34" charset="0"/>
              <a:buChar char="•"/>
            </a:pPr>
            <a:r>
              <a:rPr lang="ru-RU" dirty="0" smtClean="0"/>
              <a:t>Развитие беспроводных сетей передачи данных (установка точек доступа в СПО и УДО, замена и расширение зоны покрытия в школах)</a:t>
            </a:r>
          </a:p>
          <a:p>
            <a:pPr marL="173850" indent="-173850" algn="just">
              <a:buFont typeface="Arial" panose="020B0604020202020204" pitchFamily="34" charset="0"/>
              <a:buChar char="•"/>
            </a:pPr>
            <a:r>
              <a:rPr lang="ru-RU" dirty="0" smtClean="0"/>
              <a:t>В рамках ГИСТ запланировано подключение детских садов по приоритетному списку Министерства образования и науки Республики Татарстан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9584262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indent="452333" algn="just"/>
            <a:r>
              <a:rPr lang="ru-RU" dirty="0" smtClean="0"/>
              <a:t>В части развития информационной системы «Электронное образование в РТ» в 2013 году был создан и внедрен модуль электронного зачисления в СПО, включающий в себя автоматизацию процесса регистрации заявления в электронном виде, автоматическое построение рейтинга абитуриентов и электронное зачисление.</a:t>
            </a:r>
          </a:p>
          <a:p>
            <a:pPr indent="452333" algn="just"/>
            <a:r>
              <a:rPr lang="ru-RU" dirty="0" smtClean="0"/>
              <a:t>В 2014 году планируется развивать данное направление в части создания электронных журналов и зачетных книжек для включения в единую систему отчетности по успеваемости и посещаемости занятий.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314724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A2859386-FB35-4054-B7C8-B1CE4CDDBA50}" type="datetimeFigureOut">
              <a:rPr lang="ru-RU" smtClean="0">
                <a:solidFill>
                  <a:prstClr val="black"/>
                </a:solidFill>
              </a:rPr>
              <a:pPr/>
              <a:t>04.12.2014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4DD06AB8-6CFB-4190-B3B4-8839C2241864}" type="slidenum">
              <a:rPr lang="ru-RU" smtClean="0">
                <a:solidFill>
                  <a:prstClr val="black"/>
                </a:solidFill>
              </a:rPr>
              <a:pPr/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0137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A2859386-FB35-4054-B7C8-B1CE4CDDBA50}" type="datetimeFigureOut">
              <a:rPr lang="ru-RU" smtClean="0">
                <a:solidFill>
                  <a:prstClr val="black"/>
                </a:solidFill>
              </a:rPr>
              <a:pPr/>
              <a:t>04.12.2014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4DD06AB8-6CFB-4190-B3B4-8839C2241864}" type="slidenum">
              <a:rPr lang="ru-RU" smtClean="0">
                <a:solidFill>
                  <a:prstClr val="black"/>
                </a:solidFill>
              </a:rPr>
              <a:pPr/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22222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  <a:prstGeom prst="rect">
            <a:avLst/>
          </a:prstGeo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A2859386-FB35-4054-B7C8-B1CE4CDDBA50}" type="datetimeFigureOut">
              <a:rPr lang="ru-RU" smtClean="0">
                <a:solidFill>
                  <a:prstClr val="black"/>
                </a:solidFill>
              </a:rPr>
              <a:pPr/>
              <a:t>04.12.2014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4DD06AB8-6CFB-4190-B3B4-8839C2241864}" type="slidenum">
              <a:rPr lang="ru-RU" smtClean="0">
                <a:solidFill>
                  <a:prstClr val="black"/>
                </a:solidFill>
              </a:rPr>
              <a:pPr/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6157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/>
          <a:lstStyle/>
          <a:p>
            <a:pPr lvl="0"/>
            <a:endParaRPr lang="ru-RU" noProof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4683919"/>
            <a:ext cx="2133600" cy="357188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4E6AD7E6-BEFC-43DE-9FDD-89B25F909651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04.12.2014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4683919"/>
            <a:ext cx="2895600" cy="357188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4683919"/>
            <a:ext cx="2133600" cy="357188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F4B56BA-4046-45D5-95F4-92E75209C2F5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6050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Picture 2" descr="C:\Users\Vlad\Desktop\!Output\background1.jpg"/>
          <p:cNvPicPr>
            <a:picLocks noChangeAspect="1" noChangeArrowheads="1"/>
          </p:cNvPicPr>
          <p:nvPr userDrawn="1"/>
        </p:nvPicPr>
        <p:blipFill>
          <a:blip r:embed="rId2"/>
          <a:srcRect l="17579" r="7422"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3635350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Vlad\Desktop\!Output\bg.png"/>
          <p:cNvPicPr>
            <a:picLocks noChangeAspect="1" noChangeArrowheads="1"/>
          </p:cNvPicPr>
          <p:nvPr userDrawn="1"/>
        </p:nvPicPr>
        <p:blipFill>
          <a:blip r:embed="rId2"/>
          <a:srcRect r="1539" b="1538"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9037522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A2859386-FB35-4054-B7C8-B1CE4CDDBA50}" type="datetimeFigureOut">
              <a:rPr lang="ru-RU" smtClean="0">
                <a:solidFill>
                  <a:prstClr val="black"/>
                </a:solidFill>
              </a:rPr>
              <a:pPr/>
              <a:t>04.12.2014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4DD06AB8-6CFB-4190-B3B4-8839C2241864}" type="slidenum">
              <a:rPr lang="ru-RU" smtClean="0">
                <a:solidFill>
                  <a:prstClr val="black"/>
                </a:solidFill>
              </a:rPr>
              <a:pPr/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37165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A2859386-FB35-4054-B7C8-B1CE4CDDBA50}" type="datetimeFigureOut">
              <a:rPr lang="ru-RU" smtClean="0">
                <a:solidFill>
                  <a:prstClr val="black"/>
                </a:solidFill>
              </a:rPr>
              <a:pPr/>
              <a:t>04.12.2014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4DD06AB8-6CFB-4190-B3B4-8839C2241864}" type="slidenum">
              <a:rPr lang="ru-RU" smtClean="0">
                <a:solidFill>
                  <a:prstClr val="black"/>
                </a:solidFill>
              </a:rPr>
              <a:pPr/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17453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A2859386-FB35-4054-B7C8-B1CE4CDDBA50}" type="datetimeFigureOut">
              <a:rPr lang="ru-RU" smtClean="0">
                <a:solidFill>
                  <a:prstClr val="black"/>
                </a:solidFill>
              </a:rPr>
              <a:pPr/>
              <a:t>04.12.2014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4DD06AB8-6CFB-4190-B3B4-8839C2241864}" type="slidenum">
              <a:rPr lang="ru-RU" smtClean="0">
                <a:solidFill>
                  <a:prstClr val="black"/>
                </a:solidFill>
              </a:rPr>
              <a:pPr/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39187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A2859386-FB35-4054-B7C8-B1CE4CDDBA50}" type="datetimeFigureOut">
              <a:rPr lang="ru-RU" smtClean="0">
                <a:solidFill>
                  <a:prstClr val="black"/>
                </a:solidFill>
              </a:rPr>
              <a:pPr/>
              <a:t>04.12.2014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4DD06AB8-6CFB-4190-B3B4-8839C2241864}" type="slidenum">
              <a:rPr lang="ru-RU" smtClean="0">
                <a:solidFill>
                  <a:prstClr val="black"/>
                </a:solidFill>
              </a:rPr>
              <a:pPr/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71625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A2859386-FB35-4054-B7C8-B1CE4CDDBA50}" type="datetimeFigureOut">
              <a:rPr lang="ru-RU" smtClean="0">
                <a:solidFill>
                  <a:prstClr val="black"/>
                </a:solidFill>
              </a:rPr>
              <a:pPr/>
              <a:t>04.12.2014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4DD06AB8-6CFB-4190-B3B4-8839C2241864}" type="slidenum">
              <a:rPr lang="ru-RU" smtClean="0">
                <a:solidFill>
                  <a:prstClr val="black"/>
                </a:solidFill>
              </a:rPr>
              <a:pPr/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65739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A2859386-FB35-4054-B7C8-B1CE4CDDBA50}" type="datetimeFigureOut">
              <a:rPr lang="ru-RU" smtClean="0">
                <a:solidFill>
                  <a:prstClr val="black"/>
                </a:solidFill>
              </a:rPr>
              <a:pPr/>
              <a:t>04.12.2014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4DD06AB8-6CFB-4190-B3B4-8839C2241864}" type="slidenum">
              <a:rPr lang="ru-RU" smtClean="0">
                <a:solidFill>
                  <a:prstClr val="black"/>
                </a:solidFill>
              </a:rPr>
              <a:pPr/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62244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A2859386-FB35-4054-B7C8-B1CE4CDDBA50}" type="datetimeFigureOut">
              <a:rPr lang="ru-RU" smtClean="0">
                <a:solidFill>
                  <a:prstClr val="black"/>
                </a:solidFill>
              </a:rPr>
              <a:pPr/>
              <a:t>04.12.2014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4DD06AB8-6CFB-4190-B3B4-8839C2241864}" type="slidenum">
              <a:rPr lang="ru-RU" smtClean="0">
                <a:solidFill>
                  <a:prstClr val="black"/>
                </a:solidFill>
              </a:rPr>
              <a:pPr/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22660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A2859386-FB35-4054-B7C8-B1CE4CDDBA50}" type="datetimeFigureOut">
              <a:rPr lang="ru-RU" smtClean="0">
                <a:solidFill>
                  <a:prstClr val="black"/>
                </a:solidFill>
              </a:rPr>
              <a:pPr/>
              <a:t>04.12.2014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4DD06AB8-6CFB-4190-B3B4-8839C2241864}" type="slidenum">
              <a:rPr lang="ru-RU" smtClean="0">
                <a:solidFill>
                  <a:prstClr val="black"/>
                </a:solidFill>
              </a:rPr>
              <a:pPr/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77396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 userDrawn="1"/>
        </p:nvPicPr>
        <p:blipFill rotWithShape="1"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087" b="5879"/>
          <a:stretch/>
        </p:blipFill>
        <p:spPr bwMode="auto">
          <a:xfrm>
            <a:off x="-1587" y="812130"/>
            <a:ext cx="9143999" cy="4330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Прямоугольник 6"/>
          <p:cNvSpPr/>
          <p:nvPr userDrawn="1"/>
        </p:nvSpPr>
        <p:spPr>
          <a:xfrm>
            <a:off x="1588" y="761330"/>
            <a:ext cx="9144000" cy="4330700"/>
          </a:xfrm>
          <a:prstGeom prst="rect">
            <a:avLst/>
          </a:prstGeom>
          <a:solidFill>
            <a:schemeClr val="bg1">
              <a:alpha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pic>
        <p:nvPicPr>
          <p:cNvPr id="6" name="Рисунок 5" descr="Описание: Описание: C:\Users\micadmin\AppData\Local\Microsoft\Windows\Temporary Internet Files\Content.Word\etat1.png"/>
          <p:cNvPicPr>
            <a:picLocks noChangeAspect="1" noChangeArrowheads="1"/>
          </p:cNvPicPr>
          <p:nvPr userDrawn="1"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6336" y="4629150"/>
            <a:ext cx="1368151" cy="2999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510875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3" r:id="rId3"/>
    <p:sldLayoutId id="2147483674" r:id="rId4"/>
    <p:sldLayoutId id="2147483675" r:id="rId5"/>
    <p:sldLayoutId id="2147483676" r:id="rId6"/>
    <p:sldLayoutId id="2147483677" r:id="rId7"/>
    <p:sldLayoutId id="2147483678" r:id="rId8"/>
    <p:sldLayoutId id="2147483679" r:id="rId9"/>
    <p:sldLayoutId id="2147483680" r:id="rId10"/>
    <p:sldLayoutId id="2147483681" r:id="rId11"/>
    <p:sldLayoutId id="2147483682" r:id="rId12"/>
    <p:sldLayoutId id="2147483665" r:id="rId13"/>
    <p:sldLayoutId id="2147483666" r:id="rId14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2.xml"/><Relationship Id="rId1" Type="http://schemas.openxmlformats.org/officeDocument/2006/relationships/themeOverride" Target="../theme/themeOverride1.xml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.xml"/><Relationship Id="rId6" Type="http://schemas.openxmlformats.org/officeDocument/2006/relationships/image" Target="../media/image9.pn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12.xml"/><Relationship Id="rId1" Type="http://schemas.openxmlformats.org/officeDocument/2006/relationships/themeOverride" Target="../theme/themeOverride3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notesSlide" Target="../notesSlides/notesSlide3.xml"/><Relationship Id="rId7" Type="http://schemas.openxmlformats.org/officeDocument/2006/relationships/image" Target="../media/image17.png"/><Relationship Id="rId2" Type="http://schemas.openxmlformats.org/officeDocument/2006/relationships/slideLayout" Target="../slideLayouts/slideLayout12.xml"/><Relationship Id="rId1" Type="http://schemas.openxmlformats.org/officeDocument/2006/relationships/themeOverride" Target="../theme/themeOverride4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27"/>
          <p:cNvSpPr>
            <a:spLocks noChangeArrowheads="1"/>
          </p:cNvSpPr>
          <p:nvPr/>
        </p:nvSpPr>
        <p:spPr bwMode="auto">
          <a:xfrm>
            <a:off x="1493658" y="146235"/>
            <a:ext cx="6372708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Проект «Школьная </a:t>
            </a:r>
            <a:r>
              <a:rPr lang="ru-RU" sz="28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карта»</a:t>
            </a: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36296" y="65023"/>
            <a:ext cx="1643063" cy="414338"/>
          </a:xfrm>
          <a:prstGeom prst="rect">
            <a:avLst/>
          </a:prstGeom>
        </p:spPr>
      </p:pic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F4B56BA-4046-45D5-95F4-92E75209C2F5}" type="slidenum">
              <a:rPr lang="ru-RU" smtClean="0">
                <a:solidFill>
                  <a:prstClr val="black">
                    <a:tint val="75000"/>
                  </a:prst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pPr>
                <a:defRPr/>
              </a:pPr>
              <a:t>1</a:t>
            </a:fld>
            <a:endParaRPr lang="ru-RU">
              <a:solidFill>
                <a:prstClr val="black">
                  <a:tint val="75000"/>
                </a:prst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1" name="Rectangle 27"/>
          <p:cNvSpPr>
            <a:spLocks noChangeArrowheads="1"/>
          </p:cNvSpPr>
          <p:nvPr/>
        </p:nvSpPr>
        <p:spPr bwMode="auto">
          <a:xfrm>
            <a:off x="595225" y="2147370"/>
            <a:ext cx="425824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b="1" cap="small" dirty="0">
                <a:solidFill>
                  <a:srgbClr val="E93E2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Ожидаемые результаты</a:t>
            </a:r>
          </a:p>
        </p:txBody>
      </p:sp>
      <p:sp>
        <p:nvSpPr>
          <p:cNvPr id="22" name="Прямоугольник 21"/>
          <p:cNvSpPr/>
          <p:nvPr/>
        </p:nvSpPr>
        <p:spPr>
          <a:xfrm>
            <a:off x="539552" y="2516702"/>
            <a:ext cx="1044116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buFont typeface="Wingdings" panose="05000000000000000000" pitchFamily="2" charset="2"/>
              <a:buChar char="ü"/>
            </a:pPr>
            <a:r>
              <a:rPr lang="ru-RU" b="1" dirty="0">
                <a:solidFill>
                  <a:srgbClr val="215968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Уход от наличности в школе</a:t>
            </a:r>
          </a:p>
          <a:p>
            <a:pPr marL="342900" lvl="0" indent="-342900">
              <a:buFont typeface="Wingdings" panose="05000000000000000000" pitchFamily="2" charset="2"/>
              <a:buChar char="ü"/>
            </a:pPr>
            <a:r>
              <a:rPr lang="ru-RU" b="1" dirty="0">
                <a:solidFill>
                  <a:srgbClr val="215968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Контроль за расходами ребенка, информирование родителей</a:t>
            </a:r>
          </a:p>
          <a:p>
            <a:pPr marL="342900" lvl="0" indent="-342900">
              <a:buFont typeface="Wingdings" panose="05000000000000000000" pitchFamily="2" charset="2"/>
              <a:buChar char="ü"/>
            </a:pPr>
            <a:r>
              <a:rPr lang="ru-RU" b="1" dirty="0">
                <a:solidFill>
                  <a:srgbClr val="215968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Безопасность детей (СКУД)</a:t>
            </a:r>
          </a:p>
          <a:p>
            <a:pPr marL="342900" lvl="0" indent="-342900">
              <a:buFont typeface="Wingdings" panose="05000000000000000000" pitchFamily="2" charset="2"/>
              <a:buChar char="ü"/>
            </a:pPr>
            <a:r>
              <a:rPr lang="ru-RU" b="1" dirty="0">
                <a:solidFill>
                  <a:srgbClr val="215968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Прозрачность процесса финансирования питания</a:t>
            </a:r>
          </a:p>
          <a:p>
            <a:pPr marL="342900" lvl="0" indent="-342900">
              <a:buFont typeface="Wingdings" panose="05000000000000000000" pitchFamily="2" charset="2"/>
              <a:buChar char="ü"/>
            </a:pPr>
            <a:r>
              <a:rPr lang="ru-RU" b="1" dirty="0">
                <a:solidFill>
                  <a:srgbClr val="215968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Обучение ребенка управлению личными финансами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827584" y="863647"/>
            <a:ext cx="805177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b="1" cap="small" dirty="0">
                <a:solidFill>
                  <a:srgbClr val="E93E2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Цель проекта </a:t>
            </a:r>
            <a:r>
              <a:rPr lang="ru-RU" altLang="ru-RU" b="1" dirty="0">
                <a:solidFill>
                  <a:srgbClr val="215968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– оптимизация процесса предоставления школьного питания и формирование финансовой грамотности школьников </a:t>
            </a:r>
            <a:r>
              <a:rPr lang="ru-RU" altLang="ru-RU" b="1" dirty="0" smtClean="0">
                <a:solidFill>
                  <a:srgbClr val="215968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РТ</a:t>
            </a:r>
            <a:endParaRPr lang="ru-RU" altLang="ru-RU" b="1" dirty="0">
              <a:solidFill>
                <a:srgbClr val="215968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8918221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2"/>
          <p:cNvSpPr txBox="1">
            <a:spLocks/>
          </p:cNvSpPr>
          <p:nvPr/>
        </p:nvSpPr>
        <p:spPr>
          <a:xfrm>
            <a:off x="1403648" y="123478"/>
            <a:ext cx="6142992" cy="693539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base">
              <a:spcAft>
                <a:spcPct val="0"/>
              </a:spcAft>
            </a:pPr>
            <a:r>
              <a:rPr lang="ru-RU" sz="2100" b="1" dirty="0" smtClean="0">
                <a:solidFill>
                  <a:srgbClr val="FF0000"/>
                </a:solidFill>
              </a:rPr>
              <a:t>      </a:t>
            </a:r>
            <a:r>
              <a:rPr lang="ru-RU" sz="2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ahoma" pitchFamily="34" charset="0"/>
                <a:ea typeface="Tahoma" pitchFamily="34" charset="0"/>
                <a:cs typeface="Tahoma" pitchFamily="34" charset="0"/>
              </a:rPr>
              <a:t>Сервисы для школ</a:t>
            </a:r>
            <a:endParaRPr lang="ru-RU" sz="28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512" y="627535"/>
            <a:ext cx="7367128" cy="4080778"/>
          </a:xfrm>
          <a:prstGeom prst="rect">
            <a:avLst/>
          </a:prstGeom>
          <a:ln>
            <a:solidFill>
              <a:schemeClr val="accent1">
                <a:alpha val="38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20072" y="1419622"/>
            <a:ext cx="3757529" cy="1822235"/>
          </a:xfrm>
          <a:prstGeom prst="rect">
            <a:avLst/>
          </a:prstGeom>
          <a:ln>
            <a:solidFill>
              <a:schemeClr val="accent1">
                <a:alpha val="38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5468449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2"/>
          <p:cNvSpPr txBox="1">
            <a:spLocks/>
          </p:cNvSpPr>
          <p:nvPr/>
        </p:nvSpPr>
        <p:spPr>
          <a:xfrm>
            <a:off x="0" y="123478"/>
            <a:ext cx="8748464" cy="693539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base">
              <a:spcAft>
                <a:spcPct val="0"/>
              </a:spcAft>
            </a:pPr>
            <a:r>
              <a:rPr lang="ru-RU" sz="2100" b="1" dirty="0" smtClean="0">
                <a:solidFill>
                  <a:srgbClr val="FF0000"/>
                </a:solidFill>
              </a:rPr>
              <a:t>      </a:t>
            </a:r>
            <a:r>
              <a:rPr lang="ru-RU" sz="2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ahoma" pitchFamily="34" charset="0"/>
                <a:ea typeface="Tahoma" pitchFamily="34" charset="0"/>
                <a:cs typeface="Tahoma" pitchFamily="34" charset="0"/>
              </a:rPr>
              <a:t>Сервисы для школьных столовых</a:t>
            </a:r>
            <a:endParaRPr lang="ru-RU" sz="28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512" y="699542"/>
            <a:ext cx="7029885" cy="4248472"/>
          </a:xfrm>
          <a:prstGeom prst="rect">
            <a:avLst/>
          </a:prstGeom>
          <a:ln>
            <a:solidFill>
              <a:schemeClr val="accent1">
                <a:alpha val="38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26604" y="817017"/>
            <a:ext cx="4193136" cy="2711224"/>
          </a:xfrm>
          <a:prstGeom prst="rect">
            <a:avLst/>
          </a:prstGeom>
          <a:ln>
            <a:solidFill>
              <a:schemeClr val="accent1">
                <a:alpha val="38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0475" y="3147814"/>
            <a:ext cx="8367501" cy="1394584"/>
          </a:xfrm>
          <a:prstGeom prst="rect">
            <a:avLst/>
          </a:prstGeom>
          <a:ln>
            <a:solidFill>
              <a:schemeClr val="accent1">
                <a:alpha val="38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3649119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26843" y="-12834"/>
            <a:ext cx="6322361" cy="583574"/>
          </a:xfrm>
        </p:spPr>
        <p:txBody>
          <a:bodyPr>
            <a:noAutofit/>
          </a:bodyPr>
          <a:lstStyle/>
          <a:p>
            <a:r>
              <a:rPr lang="ru-RU" sz="28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Дизайн </a:t>
            </a:r>
            <a:r>
              <a:rPr lang="ru-RU" sz="2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карты</a:t>
            </a:r>
            <a:endParaRPr lang="ru-RU" sz="28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091307" y="570740"/>
            <a:ext cx="29382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rgbClr val="215968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Обратная</a:t>
            </a:r>
            <a:r>
              <a:rPr lang="ru-RU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b="1" dirty="0">
                <a:solidFill>
                  <a:srgbClr val="215968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сторона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650677" y="569753"/>
            <a:ext cx="23042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rgbClr val="215968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Лицевая</a:t>
            </a:r>
            <a:r>
              <a:rPr lang="ru-RU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b="1" dirty="0">
                <a:solidFill>
                  <a:srgbClr val="215968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сторона</a:t>
            </a:r>
          </a:p>
        </p:txBody>
      </p:sp>
      <p:pic>
        <p:nvPicPr>
          <p:cNvPr id="13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851" y="949948"/>
            <a:ext cx="2271712" cy="1493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2814" y="944550"/>
            <a:ext cx="2304256" cy="146243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2080" y="1779662"/>
            <a:ext cx="451879" cy="519700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5796136" y="1707654"/>
            <a:ext cx="195336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8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Иванова Анна</a:t>
            </a:r>
            <a:endParaRPr lang="ru-RU" sz="800" b="1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17" name="Rectangle 27"/>
          <p:cNvSpPr>
            <a:spLocks noChangeArrowheads="1"/>
          </p:cNvSpPr>
          <p:nvPr/>
        </p:nvSpPr>
        <p:spPr bwMode="auto">
          <a:xfrm>
            <a:off x="2429442" y="2676528"/>
            <a:ext cx="1203618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b="1" cap="small" dirty="0">
                <a:solidFill>
                  <a:srgbClr val="E93E2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Питание</a:t>
            </a:r>
          </a:p>
        </p:txBody>
      </p:sp>
      <p:sp>
        <p:nvSpPr>
          <p:cNvPr id="18" name="Rectangle 27"/>
          <p:cNvSpPr>
            <a:spLocks noChangeArrowheads="1"/>
          </p:cNvSpPr>
          <p:nvPr/>
        </p:nvSpPr>
        <p:spPr bwMode="auto">
          <a:xfrm>
            <a:off x="3633060" y="2690088"/>
            <a:ext cx="15310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b="1" cap="small" dirty="0">
                <a:solidFill>
                  <a:srgbClr val="E93E2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Транспорт</a:t>
            </a:r>
          </a:p>
        </p:txBody>
      </p:sp>
      <p:sp>
        <p:nvSpPr>
          <p:cNvPr id="19" name="Rectangle 27"/>
          <p:cNvSpPr>
            <a:spLocks noChangeArrowheads="1"/>
          </p:cNvSpPr>
          <p:nvPr/>
        </p:nvSpPr>
        <p:spPr bwMode="auto">
          <a:xfrm>
            <a:off x="4758271" y="2687804"/>
            <a:ext cx="15310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b="1" cap="small" dirty="0">
                <a:solidFill>
                  <a:srgbClr val="E93E2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СКУД</a:t>
            </a:r>
          </a:p>
        </p:txBody>
      </p:sp>
      <p:sp>
        <p:nvSpPr>
          <p:cNvPr id="20" name="Rectangle 27"/>
          <p:cNvSpPr>
            <a:spLocks noChangeArrowheads="1"/>
          </p:cNvSpPr>
          <p:nvPr/>
        </p:nvSpPr>
        <p:spPr bwMode="auto">
          <a:xfrm>
            <a:off x="4786591" y="4249387"/>
            <a:ext cx="15310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b="1" cap="small" dirty="0">
                <a:solidFill>
                  <a:srgbClr val="E93E2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УДО</a:t>
            </a:r>
          </a:p>
        </p:txBody>
      </p:sp>
      <p:sp>
        <p:nvSpPr>
          <p:cNvPr id="21" name="Rectangle 27"/>
          <p:cNvSpPr>
            <a:spLocks noChangeArrowheads="1"/>
          </p:cNvSpPr>
          <p:nvPr/>
        </p:nvSpPr>
        <p:spPr bwMode="auto">
          <a:xfrm>
            <a:off x="2825907" y="4198958"/>
            <a:ext cx="1644208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b="1" cap="small" dirty="0">
                <a:solidFill>
                  <a:srgbClr val="E93E2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Библиотека</a:t>
            </a:r>
          </a:p>
        </p:txBody>
      </p:sp>
      <p:pic>
        <p:nvPicPr>
          <p:cNvPr id="22" name="Рисунок 2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699792" y="3383275"/>
            <a:ext cx="3238500" cy="514350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928545" y="3022132"/>
            <a:ext cx="209550" cy="352425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157443" y="3009123"/>
            <a:ext cx="209550" cy="352425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419012" y="3009123"/>
            <a:ext cx="209550" cy="352425"/>
          </a:xfrm>
          <a:prstGeom prst="rect">
            <a:avLst/>
          </a:prstGeom>
        </p:spPr>
      </p:pic>
      <p:pic>
        <p:nvPicPr>
          <p:cNvPr id="26" name="Рисунок 25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547999" y="3909617"/>
            <a:ext cx="200025" cy="361950"/>
          </a:xfrm>
          <a:prstGeom prst="rect">
            <a:avLst/>
          </a:prstGeom>
        </p:spPr>
      </p:pic>
      <p:pic>
        <p:nvPicPr>
          <p:cNvPr id="27" name="Рисунок 26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452095" y="3909617"/>
            <a:ext cx="200025" cy="361950"/>
          </a:xfrm>
          <a:prstGeom prst="rect">
            <a:avLst/>
          </a:prstGeom>
        </p:spPr>
      </p:pic>
      <p:sp>
        <p:nvSpPr>
          <p:cNvPr id="28" name="Rectangle 27"/>
          <p:cNvSpPr>
            <a:spLocks noChangeArrowheads="1"/>
          </p:cNvSpPr>
          <p:nvPr/>
        </p:nvSpPr>
        <p:spPr bwMode="auto">
          <a:xfrm>
            <a:off x="2867544" y="4391631"/>
            <a:ext cx="1531031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1600" b="1" dirty="0">
                <a:solidFill>
                  <a:srgbClr val="215968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перспектива</a:t>
            </a:r>
          </a:p>
        </p:txBody>
      </p:sp>
    </p:spTree>
    <p:extLst>
      <p:ext uri="{BB962C8B-B14F-4D97-AF65-F5344CB8AC3E}">
        <p14:creationId xmlns:p14="http://schemas.microsoft.com/office/powerpoint/2010/main" val="328183169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 txBox="1">
            <a:spLocks noGrp="1"/>
          </p:cNvSpPr>
          <p:nvPr/>
        </p:nvSpPr>
        <p:spPr>
          <a:xfrm>
            <a:off x="6057900" y="4683919"/>
            <a:ext cx="1600200" cy="357188"/>
          </a:xfrm>
          <a:prstGeom prst="rect">
            <a:avLst/>
          </a:prstGeom>
          <a:noFill/>
        </p:spPr>
        <p:txBody>
          <a:bodyPr anchor="ctr"/>
          <a:lstStyle/>
          <a:p>
            <a:pPr algn="r">
              <a:defRPr/>
            </a:pPr>
            <a:endParaRPr lang="ru-RU" sz="900" dirty="0">
              <a:solidFill>
                <a:prstClr val="black">
                  <a:tint val="75000"/>
                </a:prst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3" name="Rectangle 27"/>
          <p:cNvSpPr>
            <a:spLocks noChangeArrowheads="1"/>
          </p:cNvSpPr>
          <p:nvPr/>
        </p:nvSpPr>
        <p:spPr bwMode="auto">
          <a:xfrm>
            <a:off x="1259632" y="146235"/>
            <a:ext cx="6606734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8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Система </a:t>
            </a:r>
            <a:br>
              <a:rPr lang="ru-RU" sz="28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ru-RU" sz="28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«Электронный </a:t>
            </a:r>
            <a:r>
              <a:rPr lang="ru-RU" sz="2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терминал»</a:t>
            </a:r>
            <a:endParaRPr lang="ru-RU" sz="28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2159" y="1080118"/>
            <a:ext cx="2891682" cy="180730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2990305"/>
            <a:ext cx="2995533" cy="187220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Прямоугольник 1"/>
          <p:cNvSpPr/>
          <p:nvPr/>
        </p:nvSpPr>
        <p:spPr>
          <a:xfrm>
            <a:off x="851370" y="1245104"/>
            <a:ext cx="4656734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b="1" dirty="0">
                <a:solidFill>
                  <a:srgbClr val="215968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не преграждает пути эвакуации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endParaRPr lang="ru-RU" b="1" dirty="0">
              <a:solidFill>
                <a:srgbClr val="215968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b="1" dirty="0">
                <a:solidFill>
                  <a:srgbClr val="215968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дает точную картину о количестве людей на территории объекта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3771900" y="3067401"/>
            <a:ext cx="4572000" cy="1754326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lvl="0" indent="-342900">
              <a:buFont typeface="Wingdings" panose="05000000000000000000" pitchFamily="2" charset="2"/>
              <a:buChar char="ü"/>
            </a:pPr>
            <a:r>
              <a:rPr lang="ru-RU" b="1" dirty="0">
                <a:solidFill>
                  <a:srgbClr val="215968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информирование родителей о присутствии ребенка в школе </a:t>
            </a:r>
          </a:p>
          <a:p>
            <a:pPr lvl="0"/>
            <a:r>
              <a:rPr lang="ru-RU" b="1" dirty="0">
                <a:solidFill>
                  <a:srgbClr val="215968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ru-RU" b="1" dirty="0" smtClean="0">
                <a:solidFill>
                  <a:srgbClr val="215968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 (</a:t>
            </a:r>
            <a:r>
              <a:rPr lang="ru-RU" b="1" dirty="0">
                <a:solidFill>
                  <a:srgbClr val="215968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в том числе по смс)</a:t>
            </a:r>
          </a:p>
          <a:p>
            <a:pPr marL="342900" lvl="0" indent="-342900">
              <a:buFont typeface="Wingdings" panose="05000000000000000000" pitchFamily="2" charset="2"/>
              <a:buChar char="ü"/>
            </a:pPr>
            <a:r>
              <a:rPr lang="ru-RU" b="1" dirty="0">
                <a:solidFill>
                  <a:srgbClr val="215968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система предотвращения    несанкционированного доступ на объект</a:t>
            </a:r>
          </a:p>
        </p:txBody>
      </p:sp>
    </p:spTree>
    <p:extLst>
      <p:ext uri="{BB962C8B-B14F-4D97-AF65-F5344CB8AC3E}">
        <p14:creationId xmlns:p14="http://schemas.microsoft.com/office/powerpoint/2010/main" val="36562660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27"/>
          <p:cNvSpPr>
            <a:spLocks noChangeArrowheads="1"/>
          </p:cNvSpPr>
          <p:nvPr/>
        </p:nvSpPr>
        <p:spPr bwMode="auto">
          <a:xfrm>
            <a:off x="539552" y="-68223"/>
            <a:ext cx="755138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8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ahoma" pitchFamily="34" charset="0"/>
                <a:ea typeface="Tahoma" pitchFamily="34" charset="0"/>
                <a:cs typeface="Tahoma" pitchFamily="34" charset="0"/>
              </a:rPr>
              <a:t>Автоматизированный учет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8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ahoma" pitchFamily="34" charset="0"/>
                <a:ea typeface="Tahoma" pitchFamily="34" charset="0"/>
                <a:cs typeface="Tahoma" pitchFamily="34" charset="0"/>
              </a:rPr>
              <a:t>посещаемости УДО</a:t>
            </a: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F4B56BA-4046-45D5-95F4-92E75209C2F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21" name="Рисунок 2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225" y="4011910"/>
            <a:ext cx="1504749" cy="968454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64904" y="2211710"/>
            <a:ext cx="2549508" cy="1656184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873860" y="864721"/>
            <a:ext cx="3831913" cy="2693978"/>
          </a:xfrm>
          <a:prstGeom prst="rect">
            <a:avLst/>
          </a:prstGeom>
          <a:ln>
            <a:solidFill>
              <a:schemeClr val="accent1">
                <a:alpha val="38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19039420">
            <a:off x="668090" y="2716238"/>
            <a:ext cx="1327671" cy="97474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20862677">
            <a:off x="4948599" y="3489084"/>
            <a:ext cx="1647825" cy="1009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232142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1"/>
          <p:cNvSpPr txBox="1">
            <a:spLocks/>
          </p:cNvSpPr>
          <p:nvPr/>
        </p:nvSpPr>
        <p:spPr>
          <a:xfrm>
            <a:off x="2141730" y="457746"/>
            <a:ext cx="5886654" cy="529828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2100" b="1" dirty="0">
              <a:ln w="10541" cmpd="sng">
                <a:solidFill>
                  <a:srgbClr val="4F81BD">
                    <a:shade val="88000"/>
                    <a:satMod val="110000"/>
                  </a:srgbClr>
                </a:solidFill>
                <a:prstDash val="solid"/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513190" y="29121"/>
            <a:ext cx="6142992" cy="693539"/>
          </a:xfrm>
        </p:spPr>
        <p:txBody>
          <a:bodyPr/>
          <a:lstStyle/>
          <a:p>
            <a:pPr fontAlgn="base">
              <a:spcAft>
                <a:spcPct val="0"/>
              </a:spcAft>
            </a:pPr>
            <a:r>
              <a:rPr lang="ru-RU" sz="2100" b="1" dirty="0">
                <a:solidFill>
                  <a:srgbClr val="FF0000"/>
                </a:solidFill>
              </a:rPr>
              <a:t>      </a:t>
            </a:r>
            <a:r>
              <a:rPr lang="ru-RU" sz="28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ahoma" pitchFamily="34" charset="0"/>
                <a:ea typeface="Tahoma" pitchFamily="34" charset="0"/>
                <a:cs typeface="Tahoma" pitchFamily="34" charset="0"/>
              </a:rPr>
              <a:t>Основные итоги реализации</a:t>
            </a:r>
          </a:p>
        </p:txBody>
      </p:sp>
      <p:sp>
        <p:nvSpPr>
          <p:cNvPr id="7" name="Объект 6"/>
          <p:cNvSpPr>
            <a:spLocks noGrp="1"/>
          </p:cNvSpPr>
          <p:nvPr>
            <p:ph idx="1"/>
          </p:nvPr>
        </p:nvSpPr>
        <p:spPr>
          <a:xfrm>
            <a:off x="395536" y="627534"/>
            <a:ext cx="8496944" cy="3744415"/>
          </a:xfrm>
        </p:spPr>
        <p:txBody>
          <a:bodyPr/>
          <a:lstStyle/>
          <a:p>
            <a:pPr marL="0" indent="0" algn="just">
              <a:buNone/>
            </a:pPr>
            <a:endParaRPr lang="ru-RU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>
              <a:spcAft>
                <a:spcPts val="600"/>
              </a:spcAft>
            </a:pPr>
            <a:r>
              <a:rPr lang="ru-RU" sz="2400" b="1" dirty="0">
                <a:solidFill>
                  <a:schemeClr val="tx2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Установлено </a:t>
            </a:r>
            <a:r>
              <a:rPr lang="ru-RU" sz="2400" b="1" cap="small" dirty="0">
                <a:solidFill>
                  <a:srgbClr val="E93E2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11</a:t>
            </a:r>
            <a:r>
              <a:rPr lang="ru-RU" sz="2400" b="1" dirty="0">
                <a:solidFill>
                  <a:schemeClr val="tx2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400" b="1" dirty="0" err="1" smtClean="0">
                <a:solidFill>
                  <a:schemeClr val="tx2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СКУДов</a:t>
            </a:r>
            <a:endParaRPr lang="ru-RU" sz="2400" b="1" dirty="0">
              <a:solidFill>
                <a:schemeClr val="tx2">
                  <a:lumMod val="75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>
              <a:spcAft>
                <a:spcPts val="600"/>
              </a:spcAft>
            </a:pPr>
            <a:r>
              <a:rPr lang="ru-RU" sz="2400" b="1" dirty="0">
                <a:solidFill>
                  <a:schemeClr val="tx2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Выдано </a:t>
            </a:r>
            <a:r>
              <a:rPr lang="ru-RU" sz="2400" b="1" cap="small" dirty="0">
                <a:solidFill>
                  <a:srgbClr val="E93E2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9795</a:t>
            </a:r>
            <a:r>
              <a:rPr lang="ru-RU" sz="2400" b="1" dirty="0">
                <a:solidFill>
                  <a:schemeClr val="tx2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карт (браслетов</a:t>
            </a:r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)</a:t>
            </a:r>
            <a:endParaRPr lang="ru-RU" sz="2400" b="1" dirty="0">
              <a:solidFill>
                <a:schemeClr val="tx2">
                  <a:lumMod val="75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>
              <a:spcAft>
                <a:spcPts val="600"/>
              </a:spcAft>
            </a:pPr>
            <a:r>
              <a:rPr lang="ru-RU" sz="2400" b="1" dirty="0">
                <a:solidFill>
                  <a:schemeClr val="tx2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Установлено </a:t>
            </a:r>
            <a:r>
              <a:rPr lang="ru-RU" sz="2400" b="1" cap="small" dirty="0">
                <a:solidFill>
                  <a:srgbClr val="E93E2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12</a:t>
            </a:r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400" b="1" dirty="0" err="1">
                <a:solidFill>
                  <a:schemeClr val="tx2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инфоматов</a:t>
            </a:r>
            <a:r>
              <a:rPr lang="ru-RU" sz="2400" b="1" dirty="0">
                <a:solidFill>
                  <a:schemeClr val="tx2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400" b="1" dirty="0" err="1">
                <a:solidFill>
                  <a:schemeClr val="tx2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Госуслуг</a:t>
            </a:r>
            <a:r>
              <a:rPr lang="ru-RU" sz="2400" b="1" dirty="0">
                <a:solidFill>
                  <a:schemeClr val="tx2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РТ</a:t>
            </a:r>
            <a:endParaRPr lang="ru-RU" sz="2400" b="1" dirty="0">
              <a:solidFill>
                <a:schemeClr val="tx2">
                  <a:lumMod val="75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>
              <a:spcAft>
                <a:spcPts val="600"/>
              </a:spcAft>
            </a:pPr>
            <a:r>
              <a:rPr lang="ru-RU" sz="2400" b="1" dirty="0">
                <a:solidFill>
                  <a:schemeClr val="tx2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Установлено </a:t>
            </a:r>
            <a:r>
              <a:rPr lang="ru-RU" sz="2400" b="1" cap="small" dirty="0">
                <a:solidFill>
                  <a:srgbClr val="E93E2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12</a:t>
            </a:r>
            <a:r>
              <a:rPr lang="ru-RU" sz="2400" b="1" dirty="0">
                <a:solidFill>
                  <a:schemeClr val="tx2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>
                <a:solidFill>
                  <a:schemeClr val="tx2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POS</a:t>
            </a:r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-</a:t>
            </a:r>
            <a:r>
              <a:rPr lang="ru-RU" sz="2400" b="1" dirty="0" err="1" smtClean="0">
                <a:solidFill>
                  <a:schemeClr val="tx2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терминало</a:t>
            </a:r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400" b="1" dirty="0">
                <a:solidFill>
                  <a:schemeClr val="tx2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 школьных </a:t>
            </a:r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столовых</a:t>
            </a:r>
            <a:endParaRPr lang="ru-RU" sz="2400" b="1" dirty="0">
              <a:solidFill>
                <a:schemeClr val="tx2">
                  <a:lumMod val="75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>
              <a:spcAft>
                <a:spcPts val="600"/>
              </a:spcAft>
            </a:pPr>
            <a:r>
              <a:rPr lang="ru-RU" sz="2400" b="1" dirty="0">
                <a:solidFill>
                  <a:schemeClr val="tx2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На портале </a:t>
            </a:r>
            <a:r>
              <a:rPr lang="ru-RU" sz="2400" b="1" dirty="0" err="1">
                <a:solidFill>
                  <a:schemeClr val="tx2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Госуслуг</a:t>
            </a:r>
            <a:r>
              <a:rPr lang="ru-RU" sz="2400" b="1" dirty="0">
                <a:solidFill>
                  <a:schemeClr val="tx2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РТ реализован функционал управления школьной картой</a:t>
            </a:r>
          </a:p>
          <a:p>
            <a:pPr marL="0" indent="0" algn="ctr">
              <a:buNone/>
            </a:pPr>
            <a:endParaRPr lang="ru-RU" b="1" dirty="0">
              <a:solidFill>
                <a:srgbClr val="FF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2932009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1"/>
          <p:cNvSpPr txBox="1">
            <a:spLocks/>
          </p:cNvSpPr>
          <p:nvPr/>
        </p:nvSpPr>
        <p:spPr>
          <a:xfrm>
            <a:off x="2141730" y="457746"/>
            <a:ext cx="5886654" cy="529828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2100" b="1" dirty="0">
              <a:ln w="10541" cmpd="sng">
                <a:solidFill>
                  <a:srgbClr val="4F81BD">
                    <a:shade val="88000"/>
                    <a:satMod val="110000"/>
                  </a:srgbClr>
                </a:solidFill>
                <a:prstDash val="solid"/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513190" y="29121"/>
            <a:ext cx="6142992" cy="693539"/>
          </a:xfrm>
        </p:spPr>
        <p:txBody>
          <a:bodyPr/>
          <a:lstStyle/>
          <a:p>
            <a:pPr fontAlgn="base">
              <a:spcAft>
                <a:spcPct val="0"/>
              </a:spcAft>
            </a:pPr>
            <a:r>
              <a:rPr lang="ru-RU" sz="2100" b="1" dirty="0" smtClean="0">
                <a:solidFill>
                  <a:srgbClr val="FF0000"/>
                </a:solidFill>
              </a:rPr>
              <a:t>      </a:t>
            </a:r>
            <a:r>
              <a:rPr lang="ru-RU" sz="2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ahoma" pitchFamily="34" charset="0"/>
                <a:ea typeface="Tahoma" pitchFamily="34" charset="0"/>
                <a:cs typeface="Tahoma" pitchFamily="34" charset="0"/>
              </a:rPr>
              <a:t>Сервисы для родителей</a:t>
            </a:r>
            <a:endParaRPr lang="ru-RU" sz="28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1520" y="489868"/>
            <a:ext cx="7195038" cy="4418260"/>
          </a:xfrm>
          <a:prstGeom prst="rect">
            <a:avLst/>
          </a:prstGeom>
          <a:ln>
            <a:solidFill>
              <a:schemeClr val="accent1">
                <a:alpha val="38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67744" y="691158"/>
            <a:ext cx="6524625" cy="3267075"/>
          </a:xfrm>
          <a:prstGeom prst="rect">
            <a:avLst/>
          </a:prstGeom>
          <a:ln>
            <a:solidFill>
              <a:schemeClr val="accent1">
                <a:alpha val="38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70292997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1"/>
          <p:cNvSpPr txBox="1">
            <a:spLocks/>
          </p:cNvSpPr>
          <p:nvPr/>
        </p:nvSpPr>
        <p:spPr>
          <a:xfrm>
            <a:off x="2141730" y="457746"/>
            <a:ext cx="5886654" cy="529828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2100" b="1" dirty="0">
              <a:ln w="10541" cmpd="sng">
                <a:solidFill>
                  <a:srgbClr val="4F81BD">
                    <a:shade val="88000"/>
                    <a:satMod val="110000"/>
                  </a:srgbClr>
                </a:solidFill>
                <a:prstDash val="solid"/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513190" y="29121"/>
            <a:ext cx="6142992" cy="693539"/>
          </a:xfrm>
        </p:spPr>
        <p:txBody>
          <a:bodyPr/>
          <a:lstStyle/>
          <a:p>
            <a:pPr fontAlgn="base">
              <a:spcAft>
                <a:spcPct val="0"/>
              </a:spcAft>
            </a:pPr>
            <a:r>
              <a:rPr lang="ru-RU" sz="2100" b="1" dirty="0" smtClean="0">
                <a:solidFill>
                  <a:srgbClr val="FF0000"/>
                </a:solidFill>
              </a:rPr>
              <a:t>      </a:t>
            </a:r>
            <a:r>
              <a:rPr lang="ru-RU" sz="2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ahoma" pitchFamily="34" charset="0"/>
                <a:ea typeface="Tahoma" pitchFamily="34" charset="0"/>
                <a:cs typeface="Tahoma" pitchFamily="34" charset="0"/>
              </a:rPr>
              <a:t>Просмотр школьного меню</a:t>
            </a:r>
            <a:endParaRPr lang="ru-RU" sz="28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511" y="627534"/>
            <a:ext cx="5511071" cy="4392488"/>
          </a:xfrm>
          <a:prstGeom prst="rect">
            <a:avLst/>
          </a:prstGeom>
          <a:ln>
            <a:solidFill>
              <a:schemeClr val="accent1">
                <a:alpha val="38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89461" y="722660"/>
            <a:ext cx="3200400" cy="3552825"/>
          </a:xfrm>
          <a:prstGeom prst="rect">
            <a:avLst/>
          </a:prstGeom>
          <a:ln>
            <a:solidFill>
              <a:schemeClr val="accent1">
                <a:alpha val="38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83630869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1"/>
          <p:cNvSpPr txBox="1">
            <a:spLocks/>
          </p:cNvSpPr>
          <p:nvPr/>
        </p:nvSpPr>
        <p:spPr>
          <a:xfrm>
            <a:off x="2141730" y="457746"/>
            <a:ext cx="5886654" cy="529828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2100" b="1" dirty="0">
              <a:ln w="10541" cmpd="sng">
                <a:solidFill>
                  <a:srgbClr val="4F81BD">
                    <a:shade val="88000"/>
                    <a:satMod val="110000"/>
                  </a:srgbClr>
                </a:solidFill>
                <a:prstDash val="solid"/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513190" y="29121"/>
            <a:ext cx="6142992" cy="693539"/>
          </a:xfrm>
        </p:spPr>
        <p:txBody>
          <a:bodyPr/>
          <a:lstStyle/>
          <a:p>
            <a:pPr fontAlgn="base">
              <a:spcAft>
                <a:spcPct val="0"/>
              </a:spcAft>
            </a:pPr>
            <a:r>
              <a:rPr lang="ru-RU" sz="2100" b="1" dirty="0" smtClean="0">
                <a:solidFill>
                  <a:srgbClr val="FF0000"/>
                </a:solidFill>
              </a:rPr>
              <a:t>      </a:t>
            </a:r>
            <a:r>
              <a:rPr lang="ru-RU" sz="2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ahoma" pitchFamily="34" charset="0"/>
                <a:ea typeface="Tahoma" pitchFamily="34" charset="0"/>
                <a:cs typeface="Tahoma" pitchFamily="34" charset="0"/>
              </a:rPr>
              <a:t>Контроль посещаемости</a:t>
            </a:r>
            <a:endParaRPr lang="ru-RU" sz="28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512" y="636253"/>
            <a:ext cx="6350009" cy="4239753"/>
          </a:xfrm>
          <a:prstGeom prst="rect">
            <a:avLst/>
          </a:prstGeom>
          <a:ln>
            <a:solidFill>
              <a:schemeClr val="accent1">
                <a:alpha val="38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77199" y="752673"/>
            <a:ext cx="4712661" cy="3785146"/>
          </a:xfrm>
          <a:prstGeom prst="rect">
            <a:avLst/>
          </a:prstGeom>
          <a:ln>
            <a:solidFill>
              <a:schemeClr val="accent1">
                <a:alpha val="38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10414885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1"/>
          <p:cNvSpPr txBox="1">
            <a:spLocks/>
          </p:cNvSpPr>
          <p:nvPr/>
        </p:nvSpPr>
        <p:spPr>
          <a:xfrm>
            <a:off x="2141730" y="457746"/>
            <a:ext cx="5886654" cy="529828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2100" b="1" dirty="0">
              <a:ln w="10541" cmpd="sng">
                <a:solidFill>
                  <a:srgbClr val="4F81BD">
                    <a:shade val="88000"/>
                    <a:satMod val="110000"/>
                  </a:srgbClr>
                </a:solidFill>
                <a:prstDash val="solid"/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513190" y="29121"/>
            <a:ext cx="6142992" cy="693539"/>
          </a:xfrm>
        </p:spPr>
        <p:txBody>
          <a:bodyPr/>
          <a:lstStyle/>
          <a:p>
            <a:pPr fontAlgn="base">
              <a:spcAft>
                <a:spcPct val="0"/>
              </a:spcAft>
            </a:pPr>
            <a:r>
              <a:rPr lang="ru-RU" sz="2100" b="1" dirty="0" smtClean="0">
                <a:solidFill>
                  <a:srgbClr val="FF0000"/>
                </a:solidFill>
              </a:rPr>
              <a:t>      </a:t>
            </a:r>
            <a:r>
              <a:rPr lang="ru-RU" sz="2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ahoma" pitchFamily="34" charset="0"/>
                <a:ea typeface="Tahoma" pitchFamily="34" charset="0"/>
                <a:cs typeface="Tahoma" pitchFamily="34" charset="0"/>
              </a:rPr>
              <a:t>Банковские сервисы</a:t>
            </a:r>
            <a:endParaRPr lang="ru-RU" sz="28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512" y="469032"/>
            <a:ext cx="4758481" cy="4542484"/>
          </a:xfrm>
          <a:prstGeom prst="rect">
            <a:avLst/>
          </a:prstGeom>
          <a:ln>
            <a:solidFill>
              <a:schemeClr val="accent1">
                <a:alpha val="38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63958" y="627534"/>
            <a:ext cx="5130466" cy="3875854"/>
          </a:xfrm>
          <a:prstGeom prst="rect">
            <a:avLst/>
          </a:prstGeom>
          <a:ln>
            <a:solidFill>
              <a:schemeClr val="accent1">
                <a:alpha val="38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31395" y="1491630"/>
            <a:ext cx="1051793" cy="1241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442042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2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3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4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5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7401</TotalTime>
  <Words>511</Words>
  <Application>Microsoft Office PowerPoint</Application>
  <PresentationFormat>Экран (16:9)</PresentationFormat>
  <Paragraphs>57</Paragraphs>
  <Slides>11</Slides>
  <Notes>3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Презентация PowerPoint</vt:lpstr>
      <vt:lpstr>Дизайн карты</vt:lpstr>
      <vt:lpstr>Презентация PowerPoint</vt:lpstr>
      <vt:lpstr>Презентация PowerPoint</vt:lpstr>
      <vt:lpstr>      Основные итоги реализации</vt:lpstr>
      <vt:lpstr>      Сервисы для родителей</vt:lpstr>
      <vt:lpstr>      Просмотр школьного меню</vt:lpstr>
      <vt:lpstr>      Контроль посещаемости</vt:lpstr>
      <vt:lpstr>      Банковские сервисы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Николай</dc:creator>
  <cp:lastModifiedBy>user</cp:lastModifiedBy>
  <cp:revision>227</cp:revision>
  <dcterms:created xsi:type="dcterms:W3CDTF">2011-01-19T10:29:57Z</dcterms:created>
  <dcterms:modified xsi:type="dcterms:W3CDTF">2014-12-04T22:39:39Z</dcterms:modified>
</cp:coreProperties>
</file>